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58" r:id="rId4"/>
    <p:sldId id="268" r:id="rId5"/>
    <p:sldId id="269" r:id="rId6"/>
    <p:sldId id="259" r:id="rId7"/>
    <p:sldId id="270" r:id="rId8"/>
    <p:sldId id="27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02" autoAdjust="0"/>
    <p:restoredTop sz="85929" autoAdjust="0"/>
  </p:normalViewPr>
  <p:slideViewPr>
    <p:cSldViewPr>
      <p:cViewPr varScale="1">
        <p:scale>
          <a:sx n="104" d="100"/>
          <a:sy n="104" d="100"/>
        </p:scale>
        <p:origin x="200" y="200"/>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6/10/20</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6/10/20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 </a:t>
            </a:r>
            <a:r>
              <a:rPr lang="en-US" sz="1200" i="1" dirty="0" err="1">
                <a:solidFill>
                  <a:schemeClr val="bg1">
                    <a:lumMod val="65000"/>
                  </a:schemeClr>
                </a:solidFill>
              </a:rPr>
              <a:t>AnutaBerg</a:t>
            </a:r>
            <a:r>
              <a:rPr lang="en-US" sz="1200" i="1" dirty="0">
                <a:solidFill>
                  <a:schemeClr val="bg1">
                    <a:lumMod val="65000"/>
                  </a:schemeClr>
                </a:solidFill>
              </a:rPr>
              <a:t> / </a:t>
            </a:r>
            <a:r>
              <a:rPr lang="en-US" sz="1200" i="1"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You may want to briefly assess the students’ understanding of the Liturgical Year by asking questions such as these: “Which season follows Advent? Which season follows Lent? Which season(s) are marked by the color green? What color marks the Triduum and why?”</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Cute Designs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tujuh17belas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Gino Santa Maria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Calling it “Good” Friday is not intended to describe the death of Jesus, but rather “Good” refers to both the person who was crucified and the work of salvation that Christ accomplished on that day.</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paseven</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289662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RnDmS</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640321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6/10/20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Praying with </a:t>
            </a:r>
            <a:br>
              <a:rPr lang="en-US" dirty="0">
                <a:effectLst/>
              </a:rPr>
            </a:br>
            <a:r>
              <a:rPr lang="en-US" dirty="0">
                <a:effectLst/>
              </a:rPr>
              <a:t>the Triduum </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5, Chapter 13 </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TX006614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2853C1-E3CF-3F4C-A3CF-C0CA2675BECF}"/>
              </a:ext>
            </a:extLst>
          </p:cNvPr>
          <p:cNvSpPr>
            <a:spLocks noGrp="1"/>
          </p:cNvSpPr>
          <p:nvPr>
            <p:ph type="title"/>
          </p:nvPr>
        </p:nvSpPr>
        <p:spPr>
          <a:xfrm>
            <a:off x="914400" y="1143000"/>
            <a:ext cx="8229600" cy="762000"/>
          </a:xfrm>
        </p:spPr>
        <p:txBody>
          <a:bodyPr>
            <a:noAutofit/>
          </a:bodyPr>
          <a:lstStyle/>
          <a:p>
            <a:r>
              <a:rPr lang="en-US" dirty="0"/>
              <a:t>How will celebrating the Triduum help us </a:t>
            </a:r>
            <a:br>
              <a:rPr lang="en-US" dirty="0"/>
            </a:br>
            <a:r>
              <a:rPr lang="en-US" dirty="0"/>
              <a:t>understand the Paschal Mystery? </a:t>
            </a:r>
          </a:p>
        </p:txBody>
      </p:sp>
      <p:pic>
        <p:nvPicPr>
          <p:cNvPr id="10" name="Picture 9">
            <a:extLst>
              <a:ext uri="{FF2B5EF4-FFF2-40B4-BE49-F238E27FC236}">
                <a16:creationId xmlns:a16="http://schemas.microsoft.com/office/drawing/2014/main" id="{7434443A-E2FB-8E42-9026-684A23352E06}"/>
              </a:ext>
            </a:extLst>
          </p:cNvPr>
          <p:cNvPicPr>
            <a:picLocks noChangeAspect="1"/>
          </p:cNvPicPr>
          <p:nvPr/>
        </p:nvPicPr>
        <p:blipFill rotWithShape="1">
          <a:blip r:embed="rId3">
            <a:extLst>
              <a:ext uri="{28A0092B-C50C-407E-A947-70E740481C1C}">
                <a14:useLocalDpi xmlns:a14="http://schemas.microsoft.com/office/drawing/2010/main" val="0"/>
              </a:ext>
            </a:extLst>
          </a:blip>
          <a:srcRect l="25000" t="19999" b="10001"/>
          <a:stretch/>
        </p:blipFill>
        <p:spPr>
          <a:xfrm>
            <a:off x="1295400" y="2209800"/>
            <a:ext cx="6854190" cy="319862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7EE6CF-2F04-3948-890D-598D00E8C07B}"/>
              </a:ext>
            </a:extLst>
          </p:cNvPr>
          <p:cNvSpPr>
            <a:spLocks noGrp="1"/>
          </p:cNvSpPr>
          <p:nvPr>
            <p:ph type="title"/>
          </p:nvPr>
        </p:nvSpPr>
        <p:spPr/>
        <p:txBody>
          <a:bodyPr/>
          <a:lstStyle/>
          <a:p>
            <a:r>
              <a:rPr lang="en-US" dirty="0"/>
              <a:t>The Paschal Mystery and the Triduum </a:t>
            </a:r>
          </a:p>
        </p:txBody>
      </p:sp>
      <p:pic>
        <p:nvPicPr>
          <p:cNvPr id="10" name="Picture 9">
            <a:extLst>
              <a:ext uri="{FF2B5EF4-FFF2-40B4-BE49-F238E27FC236}">
                <a16:creationId xmlns:a16="http://schemas.microsoft.com/office/drawing/2014/main" id="{B20C026F-EBCD-3249-B7C9-ABEB502472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564" t="5978" b="4348"/>
          <a:stretch/>
        </p:blipFill>
        <p:spPr>
          <a:xfrm>
            <a:off x="304800" y="2362200"/>
            <a:ext cx="3936077" cy="2743200"/>
          </a:xfrm>
          <a:prstGeom prst="rect">
            <a:avLst/>
          </a:prstGeom>
        </p:spPr>
      </p:pic>
      <p:sp>
        <p:nvSpPr>
          <p:cNvPr id="8" name="Content Placeholder 7">
            <a:extLst>
              <a:ext uri="{FF2B5EF4-FFF2-40B4-BE49-F238E27FC236}">
                <a16:creationId xmlns:a16="http://schemas.microsoft.com/office/drawing/2014/main" id="{7FA4797F-C054-4246-9AE9-0AFFB1400D77}"/>
              </a:ext>
            </a:extLst>
          </p:cNvPr>
          <p:cNvSpPr>
            <a:spLocks noGrp="1"/>
          </p:cNvSpPr>
          <p:nvPr>
            <p:ph idx="1"/>
          </p:nvPr>
        </p:nvSpPr>
        <p:spPr>
          <a:xfrm>
            <a:off x="3962400" y="1752600"/>
            <a:ext cx="4876800" cy="4373563"/>
          </a:xfrm>
        </p:spPr>
        <p:txBody>
          <a:bodyPr>
            <a:normAutofit fontScale="92500"/>
          </a:bodyPr>
          <a:lstStyle/>
          <a:p>
            <a:pPr marL="0" indent="0">
              <a:buNone/>
            </a:pPr>
            <a:r>
              <a:rPr lang="en-US" dirty="0"/>
              <a:t>What is the Liturgical Year?</a:t>
            </a:r>
          </a:p>
          <a:p>
            <a:pPr lvl="0"/>
            <a:r>
              <a:rPr lang="en-US" dirty="0"/>
              <a:t>The Church’s annual cycle of feasts and seasons that celebrate the events and mysteries of Christ’s birth, life, death, Resurrection, and Ascension.</a:t>
            </a:r>
          </a:p>
          <a:p>
            <a:pPr lvl="0"/>
            <a:r>
              <a:rPr lang="en-US" dirty="0"/>
              <a:t>It forms the context for the Church’s worship.</a:t>
            </a:r>
          </a:p>
          <a:p>
            <a:pPr lvl="0"/>
            <a:r>
              <a:rPr lang="en-US" dirty="0"/>
              <a:t>It is divided into several seasons that reveal and celebrate the life of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ECF962-9BEA-1B4D-9E5A-8EE7B1E707B3}"/>
              </a:ext>
            </a:extLst>
          </p:cNvPr>
          <p:cNvSpPr>
            <a:spLocks noGrp="1"/>
          </p:cNvSpPr>
          <p:nvPr>
            <p:ph type="title"/>
          </p:nvPr>
        </p:nvSpPr>
        <p:spPr>
          <a:xfrm>
            <a:off x="609600" y="914400"/>
            <a:ext cx="8534400" cy="533400"/>
          </a:xfrm>
        </p:spPr>
        <p:txBody>
          <a:bodyPr/>
          <a:lstStyle/>
          <a:p>
            <a:r>
              <a:rPr lang="en-US" dirty="0"/>
              <a:t>What Is the Triduum?</a:t>
            </a:r>
          </a:p>
        </p:txBody>
      </p:sp>
      <p:sp>
        <p:nvSpPr>
          <p:cNvPr id="7" name="Content Placeholder 6">
            <a:extLst>
              <a:ext uri="{FF2B5EF4-FFF2-40B4-BE49-F238E27FC236}">
                <a16:creationId xmlns:a16="http://schemas.microsoft.com/office/drawing/2014/main" id="{F8F78843-1CA1-6348-9C5D-A5E0BB4CF913}"/>
              </a:ext>
            </a:extLst>
          </p:cNvPr>
          <p:cNvSpPr>
            <a:spLocks noGrp="1"/>
          </p:cNvSpPr>
          <p:nvPr>
            <p:ph idx="1"/>
          </p:nvPr>
        </p:nvSpPr>
        <p:spPr>
          <a:xfrm>
            <a:off x="3733800" y="1524000"/>
            <a:ext cx="5181600" cy="4648200"/>
          </a:xfrm>
        </p:spPr>
        <p:txBody>
          <a:bodyPr>
            <a:noAutofit/>
          </a:bodyPr>
          <a:lstStyle/>
          <a:p>
            <a:pPr lvl="0"/>
            <a:r>
              <a:rPr lang="en-US" sz="2000" dirty="0"/>
              <a:t>It means “three days” in Latin.</a:t>
            </a:r>
          </a:p>
          <a:p>
            <a:pPr lvl="0"/>
            <a:r>
              <a:rPr lang="en-US" sz="2000" dirty="0"/>
              <a:t>It encompasses the three holy days </a:t>
            </a:r>
            <a:br>
              <a:rPr lang="en-US" sz="2000" dirty="0"/>
            </a:br>
            <a:r>
              <a:rPr lang="en-US" sz="2000" dirty="0"/>
              <a:t>that are the center of the Church’s Liturgical Year.</a:t>
            </a:r>
          </a:p>
          <a:p>
            <a:pPr lvl="1">
              <a:buFont typeface="Courier New" panose="02070309020205020404" pitchFamily="49" charset="0"/>
              <a:buChar char="o"/>
            </a:pPr>
            <a:r>
              <a:rPr lang="en-US" sz="2000" dirty="0"/>
              <a:t>Follows Jesus’ Paschal journey from the Last Supper, through his arrest, torture, and Crucifixion, and to the empty tomb and his Resurrection</a:t>
            </a:r>
          </a:p>
          <a:p>
            <a:pPr lvl="1">
              <a:buFont typeface="Courier New" panose="02070309020205020404" pitchFamily="49" charset="0"/>
              <a:buChar char="o"/>
            </a:pPr>
            <a:r>
              <a:rPr lang="en-US" sz="2000" dirty="0"/>
              <a:t>Forms one continuous celebration, each liturgy picking up where the previous one leaves off</a:t>
            </a:r>
          </a:p>
          <a:p>
            <a:pPr lvl="1">
              <a:buFont typeface="Courier New" panose="02070309020205020404" pitchFamily="49" charset="0"/>
              <a:buChar char="o"/>
            </a:pPr>
            <a:r>
              <a:rPr lang="en-US" sz="2000" dirty="0"/>
              <a:t>Is not meant to reenact these events but to help us remember them and celebrate them in a sacramental way</a:t>
            </a:r>
          </a:p>
          <a:p>
            <a:endParaRPr lang="en-US" sz="2000" dirty="0"/>
          </a:p>
        </p:txBody>
      </p:sp>
      <p:pic>
        <p:nvPicPr>
          <p:cNvPr id="9" name="Picture 8">
            <a:extLst>
              <a:ext uri="{FF2B5EF4-FFF2-40B4-BE49-F238E27FC236}">
                <a16:creationId xmlns:a16="http://schemas.microsoft.com/office/drawing/2014/main" id="{1BF31E69-59C4-1749-8E1D-E486522368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451" t="4032" r="1613" b="4032"/>
          <a:stretch/>
        </p:blipFill>
        <p:spPr>
          <a:xfrm>
            <a:off x="609600" y="1600200"/>
            <a:ext cx="2971800" cy="2971800"/>
          </a:xfrm>
          <a:prstGeom prst="rect">
            <a:avLst/>
          </a:prstGeom>
        </p:spPr>
      </p:pic>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A419BC-326E-AA45-A9BA-A1FA70B3001A}"/>
              </a:ext>
            </a:extLst>
          </p:cNvPr>
          <p:cNvSpPr>
            <a:spLocks noGrp="1"/>
          </p:cNvSpPr>
          <p:nvPr>
            <p:ph type="title"/>
          </p:nvPr>
        </p:nvSpPr>
        <p:spPr>
          <a:xfrm>
            <a:off x="533400" y="1081958"/>
            <a:ext cx="8675370" cy="533400"/>
          </a:xfrm>
        </p:spPr>
        <p:txBody>
          <a:bodyPr/>
          <a:lstStyle/>
          <a:p>
            <a:r>
              <a:rPr lang="en-US" dirty="0"/>
              <a:t>Holy Thursday </a:t>
            </a:r>
          </a:p>
        </p:txBody>
      </p:sp>
      <p:pic>
        <p:nvPicPr>
          <p:cNvPr id="9" name="Picture 8">
            <a:extLst>
              <a:ext uri="{FF2B5EF4-FFF2-40B4-BE49-F238E27FC236}">
                <a16:creationId xmlns:a16="http://schemas.microsoft.com/office/drawing/2014/main" id="{44623EC3-BF72-3A4C-9639-0283D065033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520" t="1356" b="5136"/>
          <a:stretch/>
        </p:blipFill>
        <p:spPr>
          <a:xfrm>
            <a:off x="5956800" y="990600"/>
            <a:ext cx="3187199" cy="2438400"/>
          </a:xfrm>
          <a:prstGeom prst="rect">
            <a:avLst/>
          </a:prstGeom>
        </p:spPr>
      </p:pic>
      <p:sp>
        <p:nvSpPr>
          <p:cNvPr id="10" name="TextBox 9">
            <a:extLst>
              <a:ext uri="{FF2B5EF4-FFF2-40B4-BE49-F238E27FC236}">
                <a16:creationId xmlns:a16="http://schemas.microsoft.com/office/drawing/2014/main" id="{BF6C08A7-22E6-E247-881B-AA4E281920C5}"/>
              </a:ext>
            </a:extLst>
          </p:cNvPr>
          <p:cNvSpPr txBox="1"/>
          <p:nvPr/>
        </p:nvSpPr>
        <p:spPr bwMode="auto">
          <a:xfrm>
            <a:off x="570614" y="1731526"/>
            <a:ext cx="8420986" cy="3754874"/>
          </a:xfrm>
          <a:prstGeom prst="rect">
            <a:avLst/>
          </a:prstGeom>
          <a:noFill/>
          <a:ln w="9525">
            <a:noFill/>
            <a:miter lim="800000"/>
            <a:headEnd/>
            <a:tailEnd/>
          </a:ln>
        </p:spPr>
        <p:txBody>
          <a:bodyPr wrap="square" rtlCol="0">
            <a:spAutoFit/>
          </a:bodyPr>
          <a:lstStyle/>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Also called the “Mass of the Lord’s Supper”</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Recalls Christ’s example of servant leadership: </a:t>
            </a:r>
            <a:br>
              <a:rPr lang="en-US" sz="1700" dirty="0">
                <a:latin typeface="Arial" panose="020B0604020202020204" pitchFamily="34" charset="0"/>
                <a:cs typeface="Arial" panose="020B0604020202020204" pitchFamily="34" charset="0"/>
              </a:rPr>
            </a:br>
            <a:r>
              <a:rPr lang="en-US" sz="1700" dirty="0">
                <a:latin typeface="Arial" panose="020B0604020202020204" pitchFamily="34" charset="0"/>
                <a:cs typeface="Arial" panose="020B0604020202020204" pitchFamily="34" charset="0"/>
              </a:rPr>
              <a:t>the washing of the feet.</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Celebrates Christ’s institution of the Eucharist </a:t>
            </a:r>
            <a:br>
              <a:rPr lang="en-US" sz="1700" dirty="0">
                <a:latin typeface="Arial" panose="020B0604020202020204" pitchFamily="34" charset="0"/>
                <a:cs typeface="Arial" panose="020B0604020202020204" pitchFamily="34" charset="0"/>
              </a:rPr>
            </a:br>
            <a:r>
              <a:rPr lang="en-US" sz="1700" dirty="0">
                <a:latin typeface="Arial" panose="020B0604020202020204" pitchFamily="34" charset="0"/>
                <a:cs typeface="Arial" panose="020B0604020202020204" pitchFamily="34" charset="0"/>
              </a:rPr>
              <a:t>at the Last Supper.</a:t>
            </a:r>
          </a:p>
          <a:p>
            <a:pPr marL="285750" lvl="0" indent="-285750">
              <a:buFont typeface="Arial" panose="020B0604020202020204" pitchFamily="34" charset="0"/>
              <a:buChar char="•"/>
            </a:pPr>
            <a:r>
              <a:rPr lang="en-US" sz="1700" b="1" dirty="0">
                <a:latin typeface="Arial" panose="020B0604020202020204" pitchFamily="34" charset="0"/>
                <a:cs typeface="Arial" panose="020B0604020202020204" pitchFamily="34" charset="0"/>
              </a:rPr>
              <a:t>Washing of the Feet</a:t>
            </a:r>
            <a:r>
              <a:rPr lang="en-US" sz="1700" dirty="0">
                <a:latin typeface="Arial" panose="020B0604020202020204" pitchFamily="34" charset="0"/>
                <a:cs typeface="Arial" panose="020B0604020202020204" pitchFamily="34" charset="0"/>
              </a:rPr>
              <a:t>—The priest washes the feet </a:t>
            </a:r>
            <a:br>
              <a:rPr lang="en-US" sz="1700" dirty="0">
                <a:latin typeface="Arial" panose="020B0604020202020204" pitchFamily="34" charset="0"/>
                <a:cs typeface="Arial" panose="020B0604020202020204" pitchFamily="34" charset="0"/>
              </a:rPr>
            </a:br>
            <a:r>
              <a:rPr lang="en-US" sz="1700" dirty="0">
                <a:latin typeface="Arial" panose="020B0604020202020204" pitchFamily="34" charset="0"/>
                <a:cs typeface="Arial" panose="020B0604020202020204" pitchFamily="34" charset="0"/>
              </a:rPr>
              <a:t>of some parishioners in memory of what Jesus did.</a:t>
            </a:r>
          </a:p>
          <a:p>
            <a:pPr marL="285750" indent="-285750">
              <a:buFont typeface="Arial" panose="020B0604020202020204" pitchFamily="34" charset="0"/>
              <a:buChar char="•"/>
            </a:pPr>
            <a:r>
              <a:rPr lang="en-US" sz="1700" b="1" dirty="0">
                <a:latin typeface="Arial" panose="020B0604020202020204" pitchFamily="34" charset="0"/>
                <a:cs typeface="Arial" panose="020B0604020202020204" pitchFamily="34" charset="0"/>
              </a:rPr>
              <a:t>Collection for the Poor</a:t>
            </a:r>
            <a:r>
              <a:rPr lang="en-US" sz="1700" dirty="0">
                <a:latin typeface="Arial" panose="020B0604020202020204" pitchFamily="34" charset="0"/>
                <a:cs typeface="Arial" panose="020B0604020202020204" pitchFamily="34" charset="0"/>
              </a:rPr>
              <a:t>—The call to serve (symbolized in the washing of the </a:t>
            </a:r>
            <a:br>
              <a:rPr lang="en-US" sz="1700" dirty="0">
                <a:latin typeface="Arial" panose="020B0604020202020204" pitchFamily="34" charset="0"/>
                <a:cs typeface="Arial" panose="020B0604020202020204" pitchFamily="34" charset="0"/>
              </a:rPr>
            </a:br>
            <a:r>
              <a:rPr lang="en-US" sz="1700" dirty="0">
                <a:latin typeface="Arial" panose="020B0604020202020204" pitchFamily="34" charset="0"/>
                <a:cs typeface="Arial" panose="020B0604020202020204" pitchFamily="34" charset="0"/>
              </a:rPr>
              <a:t>feet) is further carried out by a collection in service of those most in need.</a:t>
            </a:r>
          </a:p>
          <a:p>
            <a:pPr marL="285750" lvl="0" indent="-285750">
              <a:buFont typeface="Arial" panose="020B0604020202020204" pitchFamily="34" charset="0"/>
              <a:buChar char="•"/>
            </a:pPr>
            <a:r>
              <a:rPr lang="en-US" sz="1700" b="1" dirty="0">
                <a:latin typeface="Arial" panose="020B0604020202020204" pitchFamily="34" charset="0"/>
                <a:cs typeface="Arial" panose="020B0604020202020204" pitchFamily="34" charset="0"/>
              </a:rPr>
              <a:t>Transfer of the Eucharist</a:t>
            </a:r>
            <a:r>
              <a:rPr lang="en-US" sz="1700" dirty="0">
                <a:latin typeface="Arial" panose="020B0604020202020204" pitchFamily="34" charset="0"/>
                <a:cs typeface="Arial" panose="020B0604020202020204" pitchFamily="34" charset="0"/>
              </a:rPr>
              <a:t>—Extra hosts are consecrated (for Good Friday) and moved (or processed) to a smaller chapel, where Eucharistic Adoration may occur. </a:t>
            </a:r>
          </a:p>
          <a:p>
            <a:pPr marL="285750" lvl="0" indent="-285750">
              <a:buFont typeface="Arial" panose="020B0604020202020204" pitchFamily="34" charset="0"/>
              <a:buChar char="•"/>
            </a:pPr>
            <a:r>
              <a:rPr lang="en-US" sz="1700" b="1" dirty="0">
                <a:latin typeface="Arial" panose="020B0604020202020204" pitchFamily="34" charset="0"/>
                <a:cs typeface="Arial" panose="020B0604020202020204" pitchFamily="34" charset="0"/>
              </a:rPr>
              <a:t>Presentation of the Oils</a:t>
            </a:r>
            <a:r>
              <a:rPr lang="en-US" sz="1700" dirty="0">
                <a:latin typeface="Arial" panose="020B0604020202020204" pitchFamily="34" charset="0"/>
                <a:cs typeface="Arial" panose="020B0604020202020204" pitchFamily="34" charset="0"/>
              </a:rPr>
              <a:t>—Consecrated by the bishop at the Chrism Mass earlier in Holy Week, recalling the anointing of Jesus by Mary (sister of Lazarus)</a:t>
            </a:r>
          </a:p>
          <a:p>
            <a:pPr marL="285750" lvl="0" indent="-285750">
              <a:buFont typeface="Arial" panose="020B0604020202020204" pitchFamily="34" charset="0"/>
              <a:buChar char="•"/>
            </a:pPr>
            <a:r>
              <a:rPr lang="en-US" sz="1700" b="1" dirty="0">
                <a:latin typeface="Arial" panose="020B0604020202020204" pitchFamily="34" charset="0"/>
                <a:cs typeface="Arial" panose="020B0604020202020204" pitchFamily="34" charset="0"/>
              </a:rPr>
              <a:t>Paschal Fast</a:t>
            </a:r>
            <a:r>
              <a:rPr lang="en-US" sz="1700" dirty="0">
                <a:latin typeface="Arial" panose="020B0604020202020204" pitchFamily="34" charset="0"/>
                <a:cs typeface="Arial" panose="020B0604020202020204" pitchFamily="34" charset="0"/>
              </a:rPr>
              <a:t>—As Lent concludes, fasting begins for Good Friday.</a:t>
            </a:r>
          </a:p>
        </p:txBody>
      </p:sp>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BE7EFA-1ACF-684E-A77C-DE342AC3A4D3}"/>
              </a:ext>
            </a:extLst>
          </p:cNvPr>
          <p:cNvSpPr>
            <a:spLocks noGrp="1"/>
          </p:cNvSpPr>
          <p:nvPr>
            <p:ph type="title"/>
          </p:nvPr>
        </p:nvSpPr>
        <p:spPr>
          <a:xfrm>
            <a:off x="914400" y="1054396"/>
            <a:ext cx="8229600" cy="533400"/>
          </a:xfrm>
        </p:spPr>
        <p:txBody>
          <a:bodyPr/>
          <a:lstStyle/>
          <a:p>
            <a:r>
              <a:rPr lang="en-US" dirty="0"/>
              <a:t>Good Friday </a:t>
            </a:r>
          </a:p>
        </p:txBody>
      </p:sp>
      <p:sp>
        <p:nvSpPr>
          <p:cNvPr id="9" name="Content Placeholder 8">
            <a:extLst>
              <a:ext uri="{FF2B5EF4-FFF2-40B4-BE49-F238E27FC236}">
                <a16:creationId xmlns:a16="http://schemas.microsoft.com/office/drawing/2014/main" id="{1D6856B6-3829-1B4A-8782-A1229568AAC9}"/>
              </a:ext>
            </a:extLst>
          </p:cNvPr>
          <p:cNvSpPr>
            <a:spLocks noGrp="1"/>
          </p:cNvSpPr>
          <p:nvPr>
            <p:ph idx="1"/>
          </p:nvPr>
        </p:nvSpPr>
        <p:spPr>
          <a:xfrm>
            <a:off x="914400" y="1708261"/>
            <a:ext cx="7315200" cy="4373563"/>
          </a:xfrm>
        </p:spPr>
        <p:txBody>
          <a:bodyPr>
            <a:normAutofit/>
          </a:bodyPr>
          <a:lstStyle/>
          <a:p>
            <a:pPr marL="0" indent="0">
              <a:buNone/>
            </a:pPr>
            <a:r>
              <a:rPr lang="en-US" dirty="0"/>
              <a:t>Also called “The Celebration of the Lord’s Passion” </a:t>
            </a:r>
          </a:p>
          <a:p>
            <a:pPr marL="285750" lvl="1">
              <a:buFont typeface="Arial" panose="020B0604020202020204" pitchFamily="34" charset="0"/>
              <a:buChar char="•"/>
            </a:pPr>
            <a:r>
              <a:rPr lang="en-US" dirty="0"/>
              <a:t>begins in silence (picking up where the Holy Thursday liturgy ended)</a:t>
            </a:r>
          </a:p>
          <a:p>
            <a:pPr marL="285750" lvl="1">
              <a:buFont typeface="Arial" panose="020B0604020202020204" pitchFamily="34" charset="0"/>
              <a:buChar char="•"/>
            </a:pPr>
            <a:r>
              <a:rPr lang="en-US" dirty="0"/>
              <a:t>usually in the afternoon near the time of Christ’s death (3:00 p.m.)</a:t>
            </a:r>
          </a:p>
          <a:p>
            <a:pPr marL="285750" lvl="1">
              <a:buFont typeface="Arial" panose="020B0604020202020204" pitchFamily="34" charset="0"/>
              <a:buChar char="•"/>
            </a:pPr>
            <a:r>
              <a:rPr lang="en-US" dirty="0"/>
              <a:t>not a Mass (no consecration </a:t>
            </a:r>
            <a:br>
              <a:rPr lang="en-US" dirty="0"/>
            </a:br>
            <a:r>
              <a:rPr lang="en-US" dirty="0"/>
              <a:t>or Liturgy of the Eucharist) </a:t>
            </a:r>
          </a:p>
        </p:txBody>
      </p:sp>
      <p:pic>
        <p:nvPicPr>
          <p:cNvPr id="11" name="Picture 10">
            <a:extLst>
              <a:ext uri="{FF2B5EF4-FFF2-40B4-BE49-F238E27FC236}">
                <a16:creationId xmlns:a16="http://schemas.microsoft.com/office/drawing/2014/main" id="{9680BAB4-1D98-FA4B-8938-6053D4DE48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826" t="-1227" r="3699" b="4005"/>
          <a:stretch/>
        </p:blipFill>
        <p:spPr>
          <a:xfrm>
            <a:off x="5339316" y="3535289"/>
            <a:ext cx="3810000" cy="2667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73F308B-1EA6-DD4D-A647-DD2332C3EB98}"/>
              </a:ext>
            </a:extLst>
          </p:cNvPr>
          <p:cNvSpPr>
            <a:spLocks noGrp="1"/>
          </p:cNvSpPr>
          <p:nvPr>
            <p:ph type="title"/>
          </p:nvPr>
        </p:nvSpPr>
        <p:spPr>
          <a:xfrm>
            <a:off x="762000" y="1066800"/>
            <a:ext cx="8229600" cy="533400"/>
          </a:xfrm>
        </p:spPr>
        <p:txBody>
          <a:bodyPr/>
          <a:lstStyle/>
          <a:p>
            <a:r>
              <a:rPr lang="en-US" dirty="0"/>
              <a:t>Good Friday Liturgical Highlights </a:t>
            </a:r>
          </a:p>
        </p:txBody>
      </p:sp>
      <p:sp>
        <p:nvSpPr>
          <p:cNvPr id="9" name="Content Placeholder 8">
            <a:extLst>
              <a:ext uri="{FF2B5EF4-FFF2-40B4-BE49-F238E27FC236}">
                <a16:creationId xmlns:a16="http://schemas.microsoft.com/office/drawing/2014/main" id="{7F979BEE-141C-1D41-9A1F-E870D9460FB9}"/>
              </a:ext>
            </a:extLst>
          </p:cNvPr>
          <p:cNvSpPr>
            <a:spLocks noGrp="1"/>
          </p:cNvSpPr>
          <p:nvPr>
            <p:ph idx="1"/>
          </p:nvPr>
        </p:nvSpPr>
        <p:spPr>
          <a:xfrm>
            <a:off x="2590800" y="1878060"/>
            <a:ext cx="6248400" cy="5678805"/>
          </a:xfrm>
        </p:spPr>
        <p:txBody>
          <a:bodyPr>
            <a:noAutofit/>
          </a:bodyPr>
          <a:lstStyle/>
          <a:p>
            <a:pPr lvl="0"/>
            <a:r>
              <a:rPr lang="en-US" sz="1800" b="1" dirty="0"/>
              <a:t>The Liturgy of the Word</a:t>
            </a:r>
            <a:r>
              <a:rPr lang="en-US" sz="1800" dirty="0"/>
              <a:t>—Isaiah’s Suffering Servant, Book of Hebrews on the meaning of Christ’s suffering and death, the Passion from the Gospel of John</a:t>
            </a:r>
          </a:p>
          <a:p>
            <a:pPr lvl="0"/>
            <a:r>
              <a:rPr lang="en-US" sz="1800" b="1" dirty="0"/>
              <a:t>The Intercessions</a:t>
            </a:r>
            <a:r>
              <a:rPr lang="en-US" sz="1800" dirty="0"/>
              <a:t>—more (ten), longer, chanted; each asks us to stand, then kneel, then stand</a:t>
            </a:r>
          </a:p>
          <a:p>
            <a:pPr lvl="0"/>
            <a:r>
              <a:rPr lang="en-US" sz="1800" b="1" dirty="0"/>
              <a:t>The Veneration of the Cross</a:t>
            </a:r>
            <a:r>
              <a:rPr lang="en-US" sz="1800" dirty="0"/>
              <a:t>—solemn procession of the cross with sung prayers and response, congregation invited to come forward and show a sign of respect and devotion</a:t>
            </a:r>
          </a:p>
          <a:p>
            <a:pPr lvl="0"/>
            <a:r>
              <a:rPr lang="en-US" sz="1800" b="1" dirty="0"/>
              <a:t>Communion</a:t>
            </a:r>
            <a:r>
              <a:rPr lang="en-US" sz="1800" dirty="0"/>
              <a:t>—no Liturgy of the Eucharist, but prayers and reception of hosts consecrated on Holy Thursday.</a:t>
            </a:r>
          </a:p>
          <a:p>
            <a:pPr lvl="0"/>
            <a:r>
              <a:rPr lang="en-US" sz="1800" b="1" dirty="0"/>
              <a:t>Silence</a:t>
            </a:r>
            <a:r>
              <a:rPr lang="en-US" sz="1800" dirty="0"/>
              <a:t>—liturgy ends in silence without music, without procession (intentionally incomplete and awkward)</a:t>
            </a:r>
          </a:p>
        </p:txBody>
      </p:sp>
      <p:pic>
        <p:nvPicPr>
          <p:cNvPr id="11" name="Picture 10">
            <a:extLst>
              <a:ext uri="{FF2B5EF4-FFF2-40B4-BE49-F238E27FC236}">
                <a16:creationId xmlns:a16="http://schemas.microsoft.com/office/drawing/2014/main" id="{583B4CFF-4569-464A-AF39-AE826A723EED}"/>
              </a:ext>
            </a:extLst>
          </p:cNvPr>
          <p:cNvPicPr>
            <a:picLocks noChangeAspect="1"/>
          </p:cNvPicPr>
          <p:nvPr/>
        </p:nvPicPr>
        <p:blipFill rotWithShape="1">
          <a:blip r:embed="rId3">
            <a:extLst>
              <a:ext uri="{28A0092B-C50C-407E-A947-70E740481C1C}">
                <a14:useLocalDpi xmlns:a14="http://schemas.microsoft.com/office/drawing/2010/main" val="0"/>
              </a:ext>
            </a:extLst>
          </a:blip>
          <a:srcRect l="18421" r="16448" b="14474"/>
          <a:stretch/>
        </p:blipFill>
        <p:spPr>
          <a:xfrm>
            <a:off x="-17721" y="1878060"/>
            <a:ext cx="2362200" cy="3101879"/>
          </a:xfrm>
          <a:prstGeom prst="rect">
            <a:avLst/>
          </a:prstGeom>
        </p:spPr>
      </p:pic>
    </p:spTree>
    <p:extLst>
      <p:ext uri="{BB962C8B-B14F-4D97-AF65-F5344CB8AC3E}">
        <p14:creationId xmlns:p14="http://schemas.microsoft.com/office/powerpoint/2010/main" val="90882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1E18A9DE-80B6-BB4C-9F21-B8463AFD0CA8}"/>
              </a:ext>
            </a:extLst>
          </p:cNvPr>
          <p:cNvSpPr>
            <a:spLocks noGrp="1"/>
          </p:cNvSpPr>
          <p:nvPr>
            <p:ph type="title"/>
          </p:nvPr>
        </p:nvSpPr>
        <p:spPr>
          <a:xfrm>
            <a:off x="723900" y="838200"/>
            <a:ext cx="8229600" cy="533400"/>
          </a:xfrm>
        </p:spPr>
        <p:txBody>
          <a:bodyPr/>
          <a:lstStyle/>
          <a:p>
            <a:r>
              <a:rPr lang="en-US" dirty="0"/>
              <a:t>Easter Vigil </a:t>
            </a:r>
          </a:p>
        </p:txBody>
      </p:sp>
      <p:pic>
        <p:nvPicPr>
          <p:cNvPr id="15" name="Picture 14">
            <a:extLst>
              <a:ext uri="{FF2B5EF4-FFF2-40B4-BE49-F238E27FC236}">
                <a16:creationId xmlns:a16="http://schemas.microsoft.com/office/drawing/2014/main" id="{64A9A935-BCB8-4041-9A42-CDE131A4EB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685800"/>
            <a:ext cx="3429000" cy="2286000"/>
          </a:xfrm>
          <a:prstGeom prst="rect">
            <a:avLst/>
          </a:prstGeom>
        </p:spPr>
      </p:pic>
      <p:sp>
        <p:nvSpPr>
          <p:cNvPr id="16" name="TextBox 15">
            <a:extLst>
              <a:ext uri="{FF2B5EF4-FFF2-40B4-BE49-F238E27FC236}">
                <a16:creationId xmlns:a16="http://schemas.microsoft.com/office/drawing/2014/main" id="{E0DE8F2B-BE56-294F-9253-BCF15B94C70A}"/>
              </a:ext>
            </a:extLst>
          </p:cNvPr>
          <p:cNvSpPr txBox="1"/>
          <p:nvPr/>
        </p:nvSpPr>
        <p:spPr bwMode="auto">
          <a:xfrm>
            <a:off x="695546" y="1448681"/>
            <a:ext cx="8143653" cy="4278094"/>
          </a:xfrm>
          <a:prstGeom prst="rect">
            <a:avLst/>
          </a:prstGeom>
          <a:noFill/>
          <a:ln w="9525">
            <a:noFill/>
            <a:miter lim="800000"/>
            <a:headEnd/>
            <a:tailEnd/>
          </a:ln>
        </p:spPr>
        <p:txBody>
          <a:bodyPr wrap="square" rtlCol="0">
            <a:spAutoFit/>
          </a:bodyPr>
          <a:lstStyle/>
          <a:p>
            <a:pPr marL="285750" lvl="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Easter begins on Holy Saturday with the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celebration of the Easter Vigil.</a:t>
            </a:r>
          </a:p>
          <a:p>
            <a:pPr marL="285750" lvl="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This liturgy celebrates the light of the Risen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Christ coming into the world.</a:t>
            </a:r>
          </a:p>
          <a:p>
            <a:pPr marL="285750" lvl="0" indent="-285750">
              <a:buFont typeface="Arial" panose="020B0604020202020204" pitchFamily="34" charset="0"/>
              <a:buChar char="•"/>
            </a:pPr>
            <a:r>
              <a:rPr lang="en-US" sz="1600" b="1" dirty="0">
                <a:latin typeface="Arial" panose="020B0604020202020204" pitchFamily="34" charset="0"/>
                <a:cs typeface="Arial" panose="020B0604020202020204" pitchFamily="34" charset="0"/>
              </a:rPr>
              <a:t>The Service of Light</a:t>
            </a:r>
            <a:r>
              <a:rPr lang="en-US" sz="1600" dirty="0">
                <a:latin typeface="Arial" panose="020B0604020202020204" pitchFamily="34" charset="0"/>
                <a:cs typeface="Arial" panose="020B0604020202020204" pitchFamily="34" charset="0"/>
              </a:rPr>
              <a:t>—begins in dramatic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darkness, outside the church, with a blessed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bonfire, which lights the Paschal candle, which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lights individual taper candles held by the congregation, symbolizing the light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of the Risen Christ that spreads through the darkness; the </a:t>
            </a:r>
            <a:r>
              <a:rPr lang="en-US" sz="1600" dirty="0" err="1">
                <a:latin typeface="Arial" panose="020B0604020202020204" pitchFamily="34" charset="0"/>
                <a:cs typeface="Arial" panose="020B0604020202020204" pitchFamily="34" charset="0"/>
              </a:rPr>
              <a:t>Exsultet</a:t>
            </a:r>
            <a:r>
              <a:rPr lang="en-US" sz="1600" dirty="0">
                <a:latin typeface="Arial" panose="020B0604020202020204" pitchFamily="34" charset="0"/>
                <a:cs typeface="Arial" panose="020B0604020202020204" pitchFamily="34" charset="0"/>
              </a:rPr>
              <a:t> is sung</a:t>
            </a:r>
          </a:p>
          <a:p>
            <a:pPr marL="285750" lvl="0" indent="-285750">
              <a:buFont typeface="Arial" panose="020B0604020202020204" pitchFamily="34" charset="0"/>
              <a:buChar char="•"/>
            </a:pPr>
            <a:r>
              <a:rPr lang="en-US" sz="1600" b="1" dirty="0">
                <a:latin typeface="Arial" panose="020B0604020202020204" pitchFamily="34" charset="0"/>
                <a:cs typeface="Arial" panose="020B0604020202020204" pitchFamily="34" charset="0"/>
              </a:rPr>
              <a:t>The Liturgy of the Word</a:t>
            </a:r>
            <a:r>
              <a:rPr lang="en-US" sz="1600" dirty="0">
                <a:latin typeface="Arial" panose="020B0604020202020204" pitchFamily="34" charset="0"/>
                <a:cs typeface="Arial" panose="020B0604020202020204" pitchFamily="34" charset="0"/>
              </a:rPr>
              <a:t>—from three to seven readings from the Old Testament, plus two from the New Testament that offer an overview of salvation history, concluding with the proclamation of the Resurrection and the empty tomb</a:t>
            </a:r>
          </a:p>
          <a:p>
            <a:pPr marL="285750" lvl="0" indent="-285750">
              <a:buFont typeface="Arial" panose="020B0604020202020204" pitchFamily="34" charset="0"/>
              <a:buChar char="•"/>
            </a:pPr>
            <a:r>
              <a:rPr lang="en-US" sz="1600" b="1" dirty="0">
                <a:latin typeface="Arial" panose="020B0604020202020204" pitchFamily="34" charset="0"/>
                <a:cs typeface="Arial" panose="020B0604020202020204" pitchFamily="34" charset="0"/>
              </a:rPr>
              <a:t>The Celebration of Baptism and Confirmation</a:t>
            </a:r>
            <a:r>
              <a:rPr lang="en-US" sz="1600" dirty="0">
                <a:latin typeface="Arial" panose="020B0604020202020204" pitchFamily="34" charset="0"/>
                <a:cs typeface="Arial" panose="020B0604020202020204" pitchFamily="34" charset="0"/>
              </a:rPr>
              <a:t>—after the homily, those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entering the Church receive the first two Sacraments of Initiation</a:t>
            </a:r>
          </a:p>
          <a:p>
            <a:pPr marL="285750" lvl="0" indent="-285750">
              <a:buFont typeface="Arial" panose="020B0604020202020204" pitchFamily="34" charset="0"/>
              <a:buChar char="•"/>
            </a:pPr>
            <a:r>
              <a:rPr lang="en-US" sz="1600" b="1" dirty="0">
                <a:latin typeface="Arial" panose="020B0604020202020204" pitchFamily="34" charset="0"/>
                <a:cs typeface="Arial" panose="020B0604020202020204" pitchFamily="34" charset="0"/>
              </a:rPr>
              <a:t>Liturgy of the Eucharist</a:t>
            </a:r>
            <a:r>
              <a:rPr lang="en-US" sz="1600" dirty="0">
                <a:latin typeface="Arial" panose="020B0604020202020204" pitchFamily="34" charset="0"/>
                <a:cs typeface="Arial" panose="020B0604020202020204" pitchFamily="34" charset="0"/>
              </a:rPr>
              <a:t>—celebrated for all as the newly initiated receive their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First Holy Communion</a:t>
            </a:r>
          </a:p>
          <a:p>
            <a:pPr marL="285750" lvl="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0498863"/>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912</TotalTime>
  <Words>848</Words>
  <Application>Microsoft Macintosh PowerPoint</Application>
  <PresentationFormat>On-screen Show (4:3)</PresentationFormat>
  <Paragraphs>62</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Courier New</vt:lpstr>
      <vt:lpstr>LIC Presentation template</vt:lpstr>
      <vt:lpstr>Praying with  the Triduum </vt:lpstr>
      <vt:lpstr>How will celebrating the Triduum help us  understand the Paschal Mystery? </vt:lpstr>
      <vt:lpstr>The Paschal Mystery and the Triduum </vt:lpstr>
      <vt:lpstr>What Is the Triduum?</vt:lpstr>
      <vt:lpstr>Holy Thursday </vt:lpstr>
      <vt:lpstr>Good Friday </vt:lpstr>
      <vt:lpstr>Good Friday Liturgical Highlights </vt:lpstr>
      <vt:lpstr>Easter Vigil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Jessica Henderson</cp:lastModifiedBy>
  <cp:revision>97</cp:revision>
  <dcterms:created xsi:type="dcterms:W3CDTF">2011-01-10T17:35:40Z</dcterms:created>
  <dcterms:modified xsi:type="dcterms:W3CDTF">2020-06-10T20:09:45Z</dcterms:modified>
</cp:coreProperties>
</file>